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0000"/>
    <a:srgbClr val="182B4C"/>
    <a:srgbClr val="CC0000"/>
    <a:srgbClr val="D0380E"/>
    <a:srgbClr val="132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8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1FCC-4F49-4590-B48A-1C71C3C424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257792-2EEA-40C9-AB70-C6E4FE0E4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F91934-EBA4-421F-B0AC-2339298FE54F}"/>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5" name="Footer Placeholder 4">
            <a:extLst>
              <a:ext uri="{FF2B5EF4-FFF2-40B4-BE49-F238E27FC236}">
                <a16:creationId xmlns:a16="http://schemas.microsoft.com/office/drawing/2014/main" id="{082CC1CA-64B5-42C0-9DDC-7F865B517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C73DA-B160-4A04-AC81-9AF7165A67AF}"/>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996807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F1F37-086C-4578-8768-F3C24E18A1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DF73FF-ED55-4B2B-983E-5F30C76983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22F87-EC78-4317-AF06-B7B115ABB153}"/>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5" name="Footer Placeholder 4">
            <a:extLst>
              <a:ext uri="{FF2B5EF4-FFF2-40B4-BE49-F238E27FC236}">
                <a16:creationId xmlns:a16="http://schemas.microsoft.com/office/drawing/2014/main" id="{E93A0A79-1348-4D9A-BAD5-62ED2EB53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D23DC-8DD7-4FF2-A8D5-84B4D63FA9B5}"/>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269000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4EB01-3ECB-4C72-93C9-7965F2187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28C110-61E7-44B5-B620-620C6481CB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9D252-0266-444C-B64A-E3C66B5C751E}"/>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5" name="Footer Placeholder 4">
            <a:extLst>
              <a:ext uri="{FF2B5EF4-FFF2-40B4-BE49-F238E27FC236}">
                <a16:creationId xmlns:a16="http://schemas.microsoft.com/office/drawing/2014/main" id="{C02AFC07-2779-4EAD-94C4-1E7B6193E7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C2948-5131-4783-ABE9-A9AAABACB166}"/>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2609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7102-32ED-4B7E-81C3-4B99F25E91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79F1F1-5909-465D-B008-49B90F66F3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99C07-A8E1-4641-853B-21FBB145DE8B}"/>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5" name="Footer Placeholder 4">
            <a:extLst>
              <a:ext uri="{FF2B5EF4-FFF2-40B4-BE49-F238E27FC236}">
                <a16:creationId xmlns:a16="http://schemas.microsoft.com/office/drawing/2014/main" id="{94261A0B-22BA-48D0-AD94-E9A6205A91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DF659-CCDB-4022-8C46-7BE40F19E172}"/>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403659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5144F-EB8F-45BC-ABEA-095D4A2E42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73AF86-62C8-4C42-A302-442D17E589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2F9B97-9E57-489F-B431-131493BB6F7C}"/>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5" name="Footer Placeholder 4">
            <a:extLst>
              <a:ext uri="{FF2B5EF4-FFF2-40B4-BE49-F238E27FC236}">
                <a16:creationId xmlns:a16="http://schemas.microsoft.com/office/drawing/2014/main" id="{8D9C58F0-A0F7-4340-8E4F-ACDB8F260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F22FD-AD91-43C9-A400-419A71E0CB0A}"/>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172334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B329-A4C4-4FF6-B508-0F790EC5D7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45D152-8ED4-4F7F-A73A-A588715CEE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EECDAA-5F16-4851-B218-D5846718AB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5E9636-074E-4943-8714-2573E698E42C}"/>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6" name="Footer Placeholder 5">
            <a:extLst>
              <a:ext uri="{FF2B5EF4-FFF2-40B4-BE49-F238E27FC236}">
                <a16:creationId xmlns:a16="http://schemas.microsoft.com/office/drawing/2014/main" id="{7BD308CF-1A4D-4BE9-B7FA-C48062CCBC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F0E9E9-90CC-4592-9C83-0919786457BF}"/>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77273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9DE3B-50BB-440B-97C2-FA7F698B37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F4624F-D507-4E54-80A1-6E2597E15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9A00FF-61F5-43EB-99C3-42E7E15114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0FE9C7-056F-4119-9920-C11E6773EC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DF7255-552C-448A-AD9B-CC0F9F1E4D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D1C676-FE8C-4064-9ADF-51AD6AF2BEB1}"/>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8" name="Footer Placeholder 7">
            <a:extLst>
              <a:ext uri="{FF2B5EF4-FFF2-40B4-BE49-F238E27FC236}">
                <a16:creationId xmlns:a16="http://schemas.microsoft.com/office/drawing/2014/main" id="{57749B1D-5445-4E31-9326-6B6C2FAE56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9E90DD-5E48-4D46-BFF2-A738CD225BAD}"/>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579951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1BA3-59FB-4BCA-AFCB-75E004D1A7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B68FC7-79A7-4AE9-9AB3-B893CB72F6F6}"/>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4" name="Footer Placeholder 3">
            <a:extLst>
              <a:ext uri="{FF2B5EF4-FFF2-40B4-BE49-F238E27FC236}">
                <a16:creationId xmlns:a16="http://schemas.microsoft.com/office/drawing/2014/main" id="{915343C5-287E-47AA-95D4-BC0805ABB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65C0E3-2A69-4BFE-B518-2BBD2384DFF7}"/>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308324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3427AF-6F92-49A2-8897-9B5C9A855275}"/>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3" name="Footer Placeholder 2">
            <a:extLst>
              <a:ext uri="{FF2B5EF4-FFF2-40B4-BE49-F238E27FC236}">
                <a16:creationId xmlns:a16="http://schemas.microsoft.com/office/drawing/2014/main" id="{730746EA-758C-4A48-8C78-FBFF6529D4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76E32-EA06-472E-9A31-B82845BBDC39}"/>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183496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B36ED-31FD-4771-B1BB-E2825AC67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A230D3-54EE-4D3E-9D47-3BFE1B301B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42D1BE-CA0C-4799-AA91-3C55BDA28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CF536A-F527-4975-AA07-A3E27F04E86B}"/>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6" name="Footer Placeholder 5">
            <a:extLst>
              <a:ext uri="{FF2B5EF4-FFF2-40B4-BE49-F238E27FC236}">
                <a16:creationId xmlns:a16="http://schemas.microsoft.com/office/drawing/2014/main" id="{70D587F7-440E-4BDB-B38D-6E6D431ECD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B06E9A-25AE-4621-8269-B611810A9E0F}"/>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80797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2CF8-0BFD-4823-8A5D-E3BA3820B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C66FF2-1EED-4F2F-A7E0-A185DDD479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FFFE86-415B-4DE7-BFE9-460C9BFE7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AF5A9E-560D-435A-BD8E-6C0D32B6E23B}"/>
              </a:ext>
            </a:extLst>
          </p:cNvPr>
          <p:cNvSpPr>
            <a:spLocks noGrp="1"/>
          </p:cNvSpPr>
          <p:nvPr>
            <p:ph type="dt" sz="half" idx="10"/>
          </p:nvPr>
        </p:nvSpPr>
        <p:spPr/>
        <p:txBody>
          <a:bodyPr/>
          <a:lstStyle/>
          <a:p>
            <a:fld id="{75E4F572-DBB5-405E-B0F6-D7BEC2236B8A}" type="datetimeFigureOut">
              <a:rPr lang="en-US" smtClean="0"/>
              <a:t>5/10/2022</a:t>
            </a:fld>
            <a:endParaRPr lang="en-US"/>
          </a:p>
        </p:txBody>
      </p:sp>
      <p:sp>
        <p:nvSpPr>
          <p:cNvPr id="6" name="Footer Placeholder 5">
            <a:extLst>
              <a:ext uri="{FF2B5EF4-FFF2-40B4-BE49-F238E27FC236}">
                <a16:creationId xmlns:a16="http://schemas.microsoft.com/office/drawing/2014/main" id="{1D33F1F4-2ECD-433D-AD99-D57E76154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56ADE-2FDF-4CB4-956F-1B4FE351832A}"/>
              </a:ext>
            </a:extLst>
          </p:cNvPr>
          <p:cNvSpPr>
            <a:spLocks noGrp="1"/>
          </p:cNvSpPr>
          <p:nvPr>
            <p:ph type="sldNum" sz="quarter" idx="12"/>
          </p:nvPr>
        </p:nvSpPr>
        <p:spPr/>
        <p:txBody>
          <a:bodyPr/>
          <a:lstStyle/>
          <a:p>
            <a:fld id="{B471402A-CAD0-45EF-B6AD-A91D57AF9716}" type="slidenum">
              <a:rPr lang="en-US" smtClean="0"/>
              <a:t>‹#›</a:t>
            </a:fld>
            <a:endParaRPr lang="en-US"/>
          </a:p>
        </p:txBody>
      </p:sp>
    </p:spTree>
    <p:extLst>
      <p:ext uri="{BB962C8B-B14F-4D97-AF65-F5344CB8AC3E}">
        <p14:creationId xmlns:p14="http://schemas.microsoft.com/office/powerpoint/2010/main" val="13880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098E6-9893-4885-AE94-88272A419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D04FF6-2492-4DB9-896E-3F97C7B126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645E90-6006-4F55-B65A-D537A1D30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4F572-DBB5-405E-B0F6-D7BEC2236B8A}" type="datetimeFigureOut">
              <a:rPr lang="en-US" smtClean="0"/>
              <a:t>5/10/2022</a:t>
            </a:fld>
            <a:endParaRPr lang="en-US"/>
          </a:p>
        </p:txBody>
      </p:sp>
      <p:sp>
        <p:nvSpPr>
          <p:cNvPr id="5" name="Footer Placeholder 4">
            <a:extLst>
              <a:ext uri="{FF2B5EF4-FFF2-40B4-BE49-F238E27FC236}">
                <a16:creationId xmlns:a16="http://schemas.microsoft.com/office/drawing/2014/main" id="{67202B82-671E-48BD-A1B5-898DEBD410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99F6B4-0C50-45F4-9ABD-71A3AFEB0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1402A-CAD0-45EF-B6AD-A91D57AF9716}" type="slidenum">
              <a:rPr lang="en-US" smtClean="0"/>
              <a:t>‹#›</a:t>
            </a:fld>
            <a:endParaRPr lang="en-US"/>
          </a:p>
        </p:txBody>
      </p:sp>
    </p:spTree>
    <p:extLst>
      <p:ext uri="{BB962C8B-B14F-4D97-AF65-F5344CB8AC3E}">
        <p14:creationId xmlns:p14="http://schemas.microsoft.com/office/powerpoint/2010/main" val="3061285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F092FB-0EB4-4247-B99E-4148136C15AF}"/>
              </a:ext>
            </a:extLst>
          </p:cNvPr>
          <p:cNvSpPr/>
          <p:nvPr/>
        </p:nvSpPr>
        <p:spPr>
          <a:xfrm>
            <a:off x="0" y="0"/>
            <a:ext cx="7237333" cy="2616101"/>
          </a:xfrm>
          <a:prstGeom prst="rect">
            <a:avLst/>
          </a:prstGeom>
          <a:solidFill>
            <a:srgbClr val="182B4C"/>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E7E6E6"/>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E7E6E6"/>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E7E6E6"/>
                </a:solidFill>
                <a:effectLst/>
                <a:uLnTx/>
                <a:uFillTx/>
                <a:latin typeface="Cambria" panose="02040503050406030204" pitchFamily="18" charset="0"/>
                <a:ea typeface="Batang" panose="020B0503020000020004" pitchFamily="18" charset="-127"/>
                <a:cs typeface="+mn-cs"/>
              </a:rPr>
              <a:t>Diversity in Medicine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E7E6E6"/>
                </a:solidFill>
                <a:effectLst/>
                <a:uLnTx/>
                <a:uFillTx/>
                <a:latin typeface="Cambria" panose="02040503050406030204" pitchFamily="18" charset="0"/>
                <a:ea typeface="Batang" panose="020B0503020000020004" pitchFamily="18" charset="-127"/>
                <a:cs typeface="+mn-cs"/>
              </a:rPr>
              <a:t>Visiting Student Scholarship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srgbClr val="E7E6E6"/>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7047B041-7634-41AE-ACA8-5B0F718F6E75}"/>
              </a:ext>
            </a:extLst>
          </p:cNvPr>
          <p:cNvPicPr>
            <a:picLocks noChangeAspect="1"/>
          </p:cNvPicPr>
          <p:nvPr/>
        </p:nvPicPr>
        <p:blipFill rotWithShape="1">
          <a:blip r:embed="rId2"/>
          <a:srcRect t="20145" b="4626"/>
          <a:stretch/>
        </p:blipFill>
        <p:spPr>
          <a:xfrm>
            <a:off x="7237332" y="0"/>
            <a:ext cx="4954665" cy="2484899"/>
          </a:xfrm>
          <a:prstGeom prst="rect">
            <a:avLst/>
          </a:prstGeom>
        </p:spPr>
      </p:pic>
      <p:sp>
        <p:nvSpPr>
          <p:cNvPr id="13" name="Rectangle 12">
            <a:extLst>
              <a:ext uri="{FF2B5EF4-FFF2-40B4-BE49-F238E27FC236}">
                <a16:creationId xmlns:a16="http://schemas.microsoft.com/office/drawing/2014/main" id="{07BCF87A-F595-4983-ACC9-29DAA57AF2EC}"/>
              </a:ext>
            </a:extLst>
          </p:cNvPr>
          <p:cNvSpPr/>
          <p:nvPr/>
        </p:nvSpPr>
        <p:spPr>
          <a:xfrm>
            <a:off x="1" y="4376855"/>
            <a:ext cx="12191999" cy="201286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4313B60D-4B8C-4784-9FD8-89AE0B79C2CC}"/>
              </a:ext>
            </a:extLst>
          </p:cNvPr>
          <p:cNvSpPr/>
          <p:nvPr/>
        </p:nvSpPr>
        <p:spPr>
          <a:xfrm>
            <a:off x="5324812" y="2393245"/>
            <a:ext cx="6867187" cy="2100568"/>
          </a:xfrm>
          <a:prstGeom prst="rect">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6C35E76-D9E3-4F10-8791-C017B4F6D199}"/>
              </a:ext>
            </a:extLst>
          </p:cNvPr>
          <p:cNvSpPr/>
          <p:nvPr/>
        </p:nvSpPr>
        <p:spPr>
          <a:xfrm>
            <a:off x="5449939" y="2471192"/>
            <a:ext cx="6616931" cy="1926233"/>
          </a:xfrm>
          <a:prstGeom prst="rect">
            <a:avLst/>
          </a:prstGeom>
          <a:noFill/>
          <a:ln>
            <a:solidFill>
              <a:schemeClr val="bg1">
                <a:lumMod val="95000"/>
              </a:schemeClr>
            </a:solidFill>
          </a:ln>
          <a:effectLst/>
        </p:spPr>
        <p:txBody>
          <a:bodyPr wrap="square" lIns="182880" rIns="0" anchor="ctr">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Scholarship Goals:</a:t>
            </a:r>
            <a:endPar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Encourage students who self-identify with groups who are underrepresented in medicine to consider residency at the University of Arizona, College of Medicine Tucson</a:t>
            </a:r>
          </a:p>
          <a:p>
            <a:pPr marL="182880" marR="0" lvl="0" indent="-18288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Promote student awareness of opportunities in academic medicine</a:t>
            </a:r>
          </a:p>
          <a:p>
            <a:pPr marL="182880" marR="0" lvl="0" indent="-18288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Provide mentoring and networking for students who identify as underrepresented in medicine</a:t>
            </a:r>
          </a:p>
          <a:p>
            <a:pPr marL="182880" marR="0" lvl="0" indent="-18288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Provide a stipend of up to $1,500 to help offset cost of housing and travel</a:t>
            </a:r>
          </a:p>
        </p:txBody>
      </p:sp>
      <p:pic>
        <p:nvPicPr>
          <p:cNvPr id="5" name="Content Placeholder 4">
            <a:extLst>
              <a:ext uri="{FF2B5EF4-FFF2-40B4-BE49-F238E27FC236}">
                <a16:creationId xmlns:a16="http://schemas.microsoft.com/office/drawing/2014/main" id="{8F126434-24F6-422C-B607-89DBB9F26C44}"/>
              </a:ext>
            </a:extLst>
          </p:cNvPr>
          <p:cNvPicPr>
            <a:picLocks noGrp="1" noChangeAspect="1"/>
          </p:cNvPicPr>
          <p:nvPr>
            <p:ph idx="1"/>
          </p:nvPr>
        </p:nvPicPr>
        <p:blipFill>
          <a:blip r:embed="rId3"/>
          <a:stretch>
            <a:fillRect/>
          </a:stretch>
        </p:blipFill>
        <p:spPr>
          <a:xfrm>
            <a:off x="1750362" y="156082"/>
            <a:ext cx="3860502" cy="811266"/>
          </a:xfrm>
          <a:prstGeom prst="rect">
            <a:avLst/>
          </a:prstGeom>
        </p:spPr>
      </p:pic>
      <p:sp>
        <p:nvSpPr>
          <p:cNvPr id="11" name="Rectangle 10">
            <a:extLst>
              <a:ext uri="{FF2B5EF4-FFF2-40B4-BE49-F238E27FC236}">
                <a16:creationId xmlns:a16="http://schemas.microsoft.com/office/drawing/2014/main" id="{9D66E1F8-E7E3-40B6-81EE-D86BF834E6A7}"/>
              </a:ext>
            </a:extLst>
          </p:cNvPr>
          <p:cNvSpPr/>
          <p:nvPr/>
        </p:nvSpPr>
        <p:spPr>
          <a:xfrm>
            <a:off x="130273" y="4613351"/>
            <a:ext cx="4692970" cy="1632242"/>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Who Should Apply:</a:t>
            </a:r>
            <a:endParaRPr kumimoji="0" lang="en-US" sz="12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The Scholarship is open to </a:t>
            </a:r>
            <a:r>
              <a:rPr kumimoji="0" lang="en-US" sz="1100" b="1"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out of state </a:t>
            </a: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applicants who have been accepted to participate in a four-week visiting elective at the University of Arizona College of Medicine Tucson, and who self-identify as under-represented in medicine.</a:t>
            </a:r>
            <a:r>
              <a:rPr kumimoji="0" lang="en-US" sz="5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Applicants must be a 4</a:t>
            </a:r>
            <a:r>
              <a:rPr kumimoji="0" lang="en-US" sz="1100" b="0" i="0" u="none" strike="noStrike" kern="1200" cap="none" spc="0" normalizeH="0" baseline="3000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th </a:t>
            </a: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year medical student in good standing at an accredited U.S allopathic/osteopathic medical school and must have completed all required clerkships through their home institution prior to beginning their visiting student elective.</a:t>
            </a:r>
            <a:endParaRPr kumimoji="0" lang="en-US" sz="110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75F0997B-33B9-42CA-90DA-7EEC82F88FB7}"/>
              </a:ext>
            </a:extLst>
          </p:cNvPr>
          <p:cNvSpPr/>
          <p:nvPr/>
        </p:nvSpPr>
        <p:spPr>
          <a:xfrm>
            <a:off x="5045828" y="4577851"/>
            <a:ext cx="7208954" cy="173105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How To Apply:</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The following documents must be submitted to the Department Elective Director: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Application form</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Brief statement (500 word limit) that describes interest in attending the University of Arizona, explains how student views themself as underrepresented in medicine and demonstrates commitment to diversity, equity and inclusion</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One letter of recommendation from a clinical faculty member</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Curriculum vitae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Letter of good standing from medical school</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10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Official medical school transcript </a:t>
            </a:r>
          </a:p>
        </p:txBody>
      </p:sp>
      <p:sp>
        <p:nvSpPr>
          <p:cNvPr id="14" name="Rectangle 13">
            <a:extLst>
              <a:ext uri="{FF2B5EF4-FFF2-40B4-BE49-F238E27FC236}">
                <a16:creationId xmlns:a16="http://schemas.microsoft.com/office/drawing/2014/main" id="{326BEDC6-18D6-43F9-9162-D9898D34A1AA}"/>
              </a:ext>
            </a:extLst>
          </p:cNvPr>
          <p:cNvSpPr/>
          <p:nvPr/>
        </p:nvSpPr>
        <p:spPr>
          <a:xfrm>
            <a:off x="0" y="6382381"/>
            <a:ext cx="12192000" cy="482138"/>
          </a:xfrm>
          <a:prstGeom prst="rect">
            <a:avLst/>
          </a:prstGeom>
          <a:solidFill>
            <a:srgbClr val="182B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4472C4">
                    <a:lumMod val="40000"/>
                    <a:lumOff val="6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How Scholarship Recipients Will Be Selected:  </a:t>
            </a:r>
            <a:r>
              <a:rPr kumimoji="0" lang="en-US" sz="1100" i="0" u="none" strike="noStrike" kern="1200" cap="none" spc="0" normalizeH="0" baseline="0" noProof="0" dirty="0">
                <a:ln>
                  <a:noFill/>
                </a:ln>
                <a:solidFill>
                  <a:srgbClr val="4472C4">
                    <a:lumMod val="40000"/>
                    <a:lumOff val="6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Rolling applications </a:t>
            </a:r>
            <a:r>
              <a:rPr kumimoji="0" lang="en-US" sz="1100" b="0" i="0" u="none" strike="noStrike" kern="1200" cap="none" spc="0" normalizeH="0" baseline="0" noProof="0" dirty="0">
                <a:ln>
                  <a:noFill/>
                </a:ln>
                <a:solidFill>
                  <a:srgbClr val="4472C4">
                    <a:lumMod val="40000"/>
                    <a:lumOff val="6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will be reviewed, and recipients selected by members of the Department’s Diversity Committees.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40000"/>
                    <a:lumOff val="60000"/>
                  </a:srgbClr>
                </a:solidFill>
                <a:effectLst/>
                <a:uLnTx/>
                <a:uFillTx/>
                <a:latin typeface="Calibri" panose="020F0502020204030204" pitchFamily="34" charset="0"/>
                <a:ea typeface="Calibri" panose="020F0502020204030204" pitchFamily="34" charset="0"/>
                <a:cs typeface="Times New Roman" panose="02020603050405020304" pitchFamily="18" charset="0"/>
              </a:rPr>
              <a:t>There are a limited number of scholarships available.  Applications accepted for rotations in July, August, September, October, November, December &amp; January.</a:t>
            </a:r>
          </a:p>
        </p:txBody>
      </p:sp>
      <p:cxnSp>
        <p:nvCxnSpPr>
          <p:cNvPr id="21" name="Straight Connector 20">
            <a:extLst>
              <a:ext uri="{FF2B5EF4-FFF2-40B4-BE49-F238E27FC236}">
                <a16:creationId xmlns:a16="http://schemas.microsoft.com/office/drawing/2014/main" id="{B8B6D5BD-111B-4400-A278-14DCABAD3172}"/>
              </a:ext>
            </a:extLst>
          </p:cNvPr>
          <p:cNvCxnSpPr>
            <a:cxnSpLocks/>
          </p:cNvCxnSpPr>
          <p:nvPr/>
        </p:nvCxnSpPr>
        <p:spPr>
          <a:xfrm>
            <a:off x="4886025" y="4577851"/>
            <a:ext cx="0" cy="1663963"/>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22260464-A95E-43AD-84B3-C83BCF4E6CD8}"/>
              </a:ext>
            </a:extLst>
          </p:cNvPr>
          <p:cNvSpPr/>
          <p:nvPr/>
        </p:nvSpPr>
        <p:spPr>
          <a:xfrm>
            <a:off x="0" y="0"/>
            <a:ext cx="12192000" cy="6857999"/>
          </a:xfrm>
          <a:prstGeom prst="rect">
            <a:avLst/>
          </a:prstGeom>
          <a:noFill/>
          <a:ln>
            <a:solidFill>
              <a:srgbClr val="182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11E40452-E72B-4694-8346-4341EDD9E62D}"/>
              </a:ext>
            </a:extLst>
          </p:cNvPr>
          <p:cNvCxnSpPr/>
          <p:nvPr/>
        </p:nvCxnSpPr>
        <p:spPr>
          <a:xfrm>
            <a:off x="515389" y="1050670"/>
            <a:ext cx="6084916"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A city at night&#10;&#10;Description automatically generated with low confidence">
            <a:extLst>
              <a:ext uri="{FF2B5EF4-FFF2-40B4-BE49-F238E27FC236}">
                <a16:creationId xmlns:a16="http://schemas.microsoft.com/office/drawing/2014/main" id="{98E01870-6180-46EF-97F6-1025E5FFC9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2605720"/>
            <a:ext cx="5324804" cy="1771135"/>
          </a:xfrm>
          <a:prstGeom prst="rect">
            <a:avLst/>
          </a:prstGeom>
        </p:spPr>
      </p:pic>
    </p:spTree>
    <p:extLst>
      <p:ext uri="{BB962C8B-B14F-4D97-AF65-F5344CB8AC3E}">
        <p14:creationId xmlns:p14="http://schemas.microsoft.com/office/powerpoint/2010/main" val="2999745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279</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Valenzuela, Celia P.</dc:creator>
  <cp:lastModifiedBy>Rios, Ina Mae - (imrios)</cp:lastModifiedBy>
  <cp:revision>25</cp:revision>
  <dcterms:created xsi:type="dcterms:W3CDTF">2021-06-03T13:34:46Z</dcterms:created>
  <dcterms:modified xsi:type="dcterms:W3CDTF">2022-05-10T20:35:15Z</dcterms:modified>
</cp:coreProperties>
</file>